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2"/>
  </p:notesMasterIdLst>
  <p:sldIdLst>
    <p:sldId id="256" r:id="rId3"/>
    <p:sldId id="265" r:id="rId4"/>
    <p:sldId id="266" r:id="rId5"/>
    <p:sldId id="272" r:id="rId6"/>
    <p:sldId id="267" r:id="rId7"/>
    <p:sldId id="269" r:id="rId8"/>
    <p:sldId id="262" r:id="rId9"/>
    <p:sldId id="263" r:id="rId10"/>
    <p:sldId id="264" r:id="rId11"/>
    <p:sldId id="275" r:id="rId12"/>
    <p:sldId id="278" r:id="rId13"/>
    <p:sldId id="277" r:id="rId14"/>
    <p:sldId id="276" r:id="rId15"/>
    <p:sldId id="279" r:id="rId16"/>
    <p:sldId id="283" r:id="rId17"/>
    <p:sldId id="282" r:id="rId18"/>
    <p:sldId id="274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02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435FD1BA-C8DD-604E-98B0-1C74356155BF}" type="datetime1">
              <a:rPr lang="en-US"/>
              <a:pPr>
                <a:defRPr/>
              </a:pPr>
              <a:t>6/4/2014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6C9467D-2DAA-664C-9B26-C2CD0E715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55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58A69B-C66B-4146-968E-AAF34DE66B34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91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Elevator speech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51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91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88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15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E8E99-545C-4A49-8506-0905DA47FE1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91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up during</a:t>
            </a:r>
            <a:r>
              <a:rPr lang="en-US" baseline="0" dirty="0" smtClean="0"/>
              <a:t> introductions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13075-8DC7-4D4F-9009-C0BABA0748C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7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intention</a:t>
            </a:r>
            <a:r>
              <a:rPr lang="en-US" baseline="0" dirty="0" smtClean="0"/>
              <a:t> of deadline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13075-8DC7-4D4F-9009-C0BABA0748CB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7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C285-0E4C-4887-8377-B5D9B1BF0523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1834-7469-6A42-9CF4-90DA6734F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9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AE0C3-A823-4EBC-98D8-823CE4B3ADB4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30DE-3F42-7846-93B3-73D1962D3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0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529A5-D109-41B5-96E5-E307B980AB8E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D676E-A43C-1341-B193-CB7AC990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42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043BC-3BA8-4E8D-96A3-3A6141BABF9F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C5F0-7042-924D-8EAE-B4E176188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72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DBE24-3F87-45BF-A67E-26F1D2878D6E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9EE21-7503-A540-8DE8-D7CF81F4B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4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9F270-AADD-4A7B-86C0-304FCC56E8FA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1DDB-4331-7D4E-A434-0310AEF8D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3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EBDB5-3EFC-4460-AB97-DF0A65B265A5}" type="datetime1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BAE16-46CC-6248-8DB9-354B8C842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22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D7A6-DEA1-4D33-B230-CFCA55E9E3F3}" type="datetime1">
              <a:rPr lang="en-US" smtClean="0"/>
              <a:t>6/4/2014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E04B7-3FA1-DC42-975E-FF7E282A4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77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C5FBE-2526-48F6-B2B6-2E31625450D9}" type="datetime1">
              <a:rPr lang="en-US" smtClean="0"/>
              <a:t>6/4/2014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2CF2-1AA5-624F-A6CE-987DD45CD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67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C5AF5-8595-4AE2-A6CE-6E144E3B9AF4}" type="datetime1">
              <a:rPr lang="en-US" smtClean="0"/>
              <a:t>6/4/2014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55B81-7CC9-1C4B-AB88-0C0E5AF87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95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C8961-87FA-42A8-8811-63E873732FB3}" type="datetime1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2C6A2-4A8F-2146-BA0E-39DE90C7A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1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6AD58-F543-4779-9317-93D756F1B7AA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9BF1-BE57-8F43-9D09-2437A43B9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17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0FE5B-ADAF-4F2E-B084-E8F15F1EA9DE}" type="datetime1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939E1-2CDE-6F47-8598-2374EB8C2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01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0186D-4D0A-49D6-B57C-12B327DD3251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3B464-E476-F942-B405-4B7C28D53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0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FDF4-803B-4844-8AED-918FF6088904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1765-91C2-3F48-92A6-A072F9E5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7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0FEE9-E219-4E63-BED1-835BAD01A614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73FC1-3FF9-F74D-850A-A9A2FE168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3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46E24-DF23-4553-A6D2-4C599FD760F1}" type="datetime1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0E3C7-B2F5-4B4A-8736-32C42CD2B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7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F4EE-1EDC-4B98-9CE0-A8134B8E2EA2}" type="datetime1">
              <a:rPr lang="en-US" smtClean="0"/>
              <a:t>6/4/2014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4695F-4C0B-004C-BA76-25C8DE7CD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9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A95F5-BE7E-4C76-982E-5CD53DBD38B5}" type="datetime1">
              <a:rPr lang="en-US" smtClean="0"/>
              <a:t>6/4/2014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4354-2A46-834C-A309-8774B95CC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4E5FC-8A30-433D-BE4E-31FBD670BC7E}" type="datetime1">
              <a:rPr lang="en-US" smtClean="0"/>
              <a:t>6/4/2014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C787-E38A-9440-9140-D8906A779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0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4B994-9ADB-4B0F-B131-A3E4EF623452}" type="datetime1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815-5B8B-4D4E-9AF2-379E72D75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649C9-73D2-437F-9A13-33C8B9F3CDBC}" type="datetime1">
              <a:rPr lang="en-US" smtClean="0"/>
              <a:t>6/4/2014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34974-D429-7540-A4FC-321AA4B60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6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96B3"/>
                </a:solidFill>
                <a:latin typeface="Helvetica" charset="0"/>
              </a:defRPr>
            </a:lvl1pPr>
          </a:lstStyle>
          <a:p>
            <a:pPr>
              <a:defRPr/>
            </a:pPr>
            <a:fld id="{5F9E617E-7EB3-4A02-A94C-932E44632240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96B3"/>
                </a:solidFill>
                <a:latin typeface="Helvetica" charset="0"/>
              </a:defRPr>
            </a:lvl1pPr>
          </a:lstStyle>
          <a:p>
            <a:pPr>
              <a:defRPr/>
            </a:pPr>
            <a:fld id="{1888742F-9453-BD4F-9D17-144BA2303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96B3"/>
                </a:solidFill>
                <a:latin typeface="Helvetica" charset="0"/>
              </a:defRPr>
            </a:lvl1pPr>
          </a:lstStyle>
          <a:p>
            <a:pPr>
              <a:defRPr/>
            </a:pPr>
            <a:fld id="{00FC5434-A660-41D0-AE4F-D7661C594F65}" type="datetime1">
              <a:rPr lang="en-US" smtClean="0"/>
              <a:t>6/4/2014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96B3"/>
                </a:solidFill>
                <a:latin typeface="Helvetica" charset="0"/>
              </a:defRPr>
            </a:lvl1pPr>
          </a:lstStyle>
          <a:p>
            <a:pPr>
              <a:defRPr/>
            </a:pPr>
            <a:fld id="{2E0ED09C-C921-4E49-9D3F-B7B586736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Helvetica" charset="0"/>
              </a:rPr>
              <a:t>Data Infrastructure Subcommittee</a:t>
            </a:r>
            <a:endParaRPr lang="en-US" sz="4000" b="1" dirty="0">
              <a:latin typeface="Helvetica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48200"/>
            <a:ext cx="7640638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2296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7176"/>
                </a:solidFill>
                <a:latin typeface="Helvetica" charset="0"/>
              </a:rPr>
              <a:t>State Innovation Model Testing Grant</a:t>
            </a:r>
          </a:p>
          <a:p>
            <a:pPr eaLnBrk="1" hangingPunct="1"/>
            <a:r>
              <a:rPr lang="en-US" dirty="0" smtClean="0">
                <a:solidFill>
                  <a:srgbClr val="007176"/>
                </a:solidFill>
                <a:latin typeface="Helvetica" charset="0"/>
              </a:rPr>
              <a:t>June 4, 2014</a:t>
            </a:r>
          </a:p>
        </p:txBody>
      </p:sp>
      <p:pic>
        <p:nvPicPr>
          <p:cNvPr id="6" name="Picture 5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8058"/>
            <a:ext cx="3422015" cy="8185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74638"/>
            <a:ext cx="78867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3600" b="1" dirty="0" smtClean="0"/>
              <a:t>SIM Project Updates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58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HIN’s </a:t>
            </a:r>
            <a:r>
              <a:rPr lang="en-US" b="1" dirty="0" smtClean="0"/>
              <a:t>Behavioral Health HIT Initiative</a:t>
            </a:r>
          </a:p>
          <a:p>
            <a:pPr lvl="1"/>
            <a:r>
              <a:rPr lang="en-US" dirty="0" smtClean="0"/>
              <a:t>19 of 20 organization contracts completed</a:t>
            </a:r>
          </a:p>
          <a:p>
            <a:pPr lvl="1"/>
            <a:r>
              <a:rPr lang="en-US" dirty="0" smtClean="0"/>
              <a:t>12 of 20 HIE Participation Agreements/BAA’s completed (Deadline: 7/20/14)</a:t>
            </a:r>
          </a:p>
          <a:p>
            <a:pPr lvl="1"/>
            <a:r>
              <a:rPr lang="en-US" dirty="0" smtClean="0"/>
              <a:t>5/13 Kick-off meeting was successful</a:t>
            </a:r>
          </a:p>
          <a:p>
            <a:pPr lvl="1"/>
            <a:r>
              <a:rPr lang="en-US" dirty="0" smtClean="0"/>
              <a:t>Collaboration of webinar schedules with MQC</a:t>
            </a:r>
          </a:p>
          <a:p>
            <a:pPr lvl="1"/>
            <a:r>
              <a:rPr lang="en-US" dirty="0" smtClean="0"/>
              <a:t>Technical (HL7/VPN) assessment calls are underway to be completed in June</a:t>
            </a:r>
          </a:p>
          <a:p>
            <a:pPr lvl="2"/>
            <a:r>
              <a:rPr lang="en-US" dirty="0" smtClean="0"/>
              <a:t>These calls will inform the potential “risks” associated with this project that will be on the agenda in September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" y="6465133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10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Currently Contracted BH HIT Participants</a:t>
            </a:r>
            <a:endParaRPr lang="en-US" sz="3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556980"/>
              </p:ext>
            </p:extLst>
          </p:nvPr>
        </p:nvGraphicFramePr>
        <p:xfrm>
          <a:off x="762000" y="1600196"/>
          <a:ext cx="7772400" cy="3281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7889"/>
                <a:gridCol w="3624511"/>
              </a:tblGrid>
              <a:tr h="3048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Aroostook Mental Health Center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Maine Behavioral Health Organization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Assistance Plus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Northeast Occupational Exchange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Catholic Charities of Maine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OHI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Charlotte White Center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Providence Human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Community Health and Counseling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Spurwink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1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Cornerstone Behavioral Healthcare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Sweetser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Crisis &amp; Counseling Centers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The Opportunity Alliance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Dirigo Counseling Clinic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Tri-County Mental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Kennebec Behavioral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United Cerebral Palsy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833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Wings for Children and Families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6324600"/>
            <a:ext cx="2133600" cy="365125"/>
          </a:xfrm>
        </p:spPr>
        <p:txBody>
          <a:bodyPr/>
          <a:lstStyle/>
          <a:p>
            <a:pPr algn="l"/>
            <a:fld id="{A3D3948B-69F8-463D-B7C5-85716E811DB4}" type="slidenum">
              <a:rPr lang="en-US" b="1" smtClean="0">
                <a:solidFill>
                  <a:schemeClr val="bg1">
                    <a:lumMod val="50000"/>
                  </a:schemeClr>
                </a:solidFill>
              </a:rPr>
              <a:pPr algn="l"/>
              <a:t>11</a:t>
            </a:fld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5181600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Note: Updates may occur depending on contract completion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31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SIM BH HIT Initiative</a:t>
            </a:r>
            <a:br>
              <a:rPr lang="en-US" sz="3600" dirty="0" smtClean="0"/>
            </a:br>
            <a:r>
              <a:rPr lang="en-US" sz="3600" b="1" dirty="0" smtClean="0"/>
              <a:t>Milestones and Payments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569753"/>
              </p:ext>
            </p:extLst>
          </p:nvPr>
        </p:nvGraphicFramePr>
        <p:xfrm>
          <a:off x="380999" y="1295402"/>
          <a:ext cx="8610601" cy="482488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838201"/>
                <a:gridCol w="1066800"/>
                <a:gridCol w="5257800"/>
                <a:gridCol w="1447800"/>
              </a:tblGrid>
              <a:tr h="3047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Milestone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Deadline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Milestone Details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*</a:t>
                      </a:r>
                      <a:r>
                        <a:rPr lang="en-US" sz="1200" u="sng" dirty="0" smtClean="0">
                          <a:solidFill>
                            <a:srgbClr val="FF0000"/>
                          </a:solidFill>
                          <a:effectLst/>
                        </a:rPr>
                        <a:t>Invoice/Report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Due to Request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Payment*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183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1.1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5/9/2014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HIN Contracts received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367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7/30/2014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>
                          <a:effectLst/>
                        </a:rPr>
                        <a:t>Bidirectional Participation Agreement with HIN’s HIE</a:t>
                      </a:r>
                      <a:endParaRPr lang="en-US" sz="1200" b="1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$10,000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367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1.3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9/30/2014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Confirm plan and timeline for staff and </a:t>
                      </a:r>
                      <a:r>
                        <a:rPr lang="en-US" sz="1200" dirty="0" smtClean="0">
                          <a:effectLst/>
                        </a:rPr>
                        <a:t>client </a:t>
                      </a:r>
                      <a:r>
                        <a:rPr lang="en-US" sz="1200" dirty="0">
                          <a:effectLst/>
                        </a:rPr>
                        <a:t>education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9049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1.4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9/30/2014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</a:rPr>
                        <a:t>Confirmation of data integration </a:t>
                      </a:r>
                      <a:r>
                        <a:rPr lang="en-US" sz="1200" b="1" u="sng" dirty="0" smtClean="0">
                          <a:effectLst/>
                        </a:rPr>
                        <a:t>capabilities</a:t>
                      </a:r>
                      <a:r>
                        <a:rPr lang="en-US" sz="1200" dirty="0" smtClean="0">
                          <a:effectLst/>
                        </a:rPr>
                        <a:t>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-Interfaces are installed and ready to test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VPN connection in place over summer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 Begin viewing the HIE Portal  prior to milestone 2 is an ideal option*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$25,000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7349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2.1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11/30/2014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Complete HIN’s Staff and </a:t>
                      </a:r>
                      <a:r>
                        <a:rPr lang="en-US" sz="1200" dirty="0" smtClean="0">
                          <a:effectLst/>
                        </a:rPr>
                        <a:t>client </a:t>
                      </a:r>
                      <a:r>
                        <a:rPr lang="en-US" sz="1200" dirty="0">
                          <a:effectLst/>
                        </a:rPr>
                        <a:t>education processes for HIE connection and participation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*If you go view only  prior to bidirectional you must have this completed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289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4/1/2015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HL7 data integration testing completed for ADT </a:t>
                      </a:r>
                      <a:r>
                        <a:rPr lang="en-US" sz="1200" dirty="0" smtClean="0">
                          <a:effectLst/>
                        </a:rPr>
                        <a:t>or </a:t>
                      </a:r>
                      <a:r>
                        <a:rPr lang="en-US" sz="1200" dirty="0">
                          <a:effectLst/>
                        </a:rPr>
                        <a:t>CCD messages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367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2.3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9/30/2015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HL7 </a:t>
                      </a:r>
                      <a:r>
                        <a:rPr lang="en-US" sz="1200" b="1" dirty="0" smtClean="0">
                          <a:effectLst/>
                        </a:rPr>
                        <a:t>data </a:t>
                      </a:r>
                      <a:r>
                        <a:rPr lang="en-US" sz="1200" b="1" dirty="0">
                          <a:effectLst/>
                        </a:rPr>
                        <a:t>is live in the </a:t>
                      </a:r>
                      <a:r>
                        <a:rPr lang="en-US" sz="1200" b="1" dirty="0" smtClean="0">
                          <a:effectLst/>
                        </a:rPr>
                        <a:t>HIE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*normally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this timeline moves more quickly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$10,000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367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3.1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3/1/2016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Quality Measure is selected for implementation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2661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6/1/2016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Quality Measure data has been tested in measure environment at HIN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3.3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8/1/2016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Quality Measure is produced and reported by HIN to participants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$25,000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24" marR="61924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400800"/>
            <a:ext cx="2133600" cy="365125"/>
          </a:xfrm>
        </p:spPr>
        <p:txBody>
          <a:bodyPr/>
          <a:lstStyle/>
          <a:p>
            <a:pPr algn="l"/>
            <a:fld id="{A3D3948B-69F8-463D-B7C5-85716E811DB4}" type="slidenum">
              <a:rPr lang="en-US" b="1" smtClean="0">
                <a:solidFill>
                  <a:schemeClr val="bg1">
                    <a:lumMod val="50000"/>
                  </a:schemeClr>
                </a:solidFill>
              </a:rPr>
              <a:pPr algn="l"/>
              <a:t>12</a:t>
            </a:fld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00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en-US" sz="3600" b="1" dirty="0" smtClean="0"/>
              <a:t>HIN’s MaineCare HIE Notification Project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297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Secure email (“Direct”) notifications with member PHI from the HIE began in May</a:t>
            </a:r>
          </a:p>
          <a:p>
            <a:pPr lvl="1"/>
            <a:r>
              <a:rPr lang="en-US" sz="2400" dirty="0" smtClean="0"/>
              <a:t>Using a focused MC member list of patients provided by the Care Management department; HIN performs “matching” between this list and the HIE’s Master Person Index to identify the “patient/member” in the HIE database</a:t>
            </a:r>
          </a:p>
          <a:p>
            <a:pPr lvl="1"/>
            <a:r>
              <a:rPr lang="en-US" sz="2400" dirty="0" smtClean="0"/>
              <a:t>“ADT” based notifications are live</a:t>
            </a:r>
          </a:p>
          <a:p>
            <a:pPr lvl="1"/>
            <a:r>
              <a:rPr lang="en-US" sz="2400" dirty="0" smtClean="0"/>
              <a:t>Document driven notifications are in development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HIN &amp; MC Care Management staff are performing “quality assurance” testing</a:t>
            </a:r>
          </a:p>
          <a:p>
            <a:pPr lvl="1"/>
            <a:r>
              <a:rPr lang="en-US" dirty="0" smtClean="0"/>
              <a:t>Cycle 1 testing was completed, cycle 2 underway</a:t>
            </a:r>
          </a:p>
          <a:p>
            <a:pPr lvl="1"/>
            <a:r>
              <a:rPr lang="en-US" dirty="0" smtClean="0"/>
              <a:t>The project is welcomed and seen as very positive by the staff directly involved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" y="6326088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13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224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Goals:</a:t>
            </a:r>
          </a:p>
          <a:p>
            <a:r>
              <a:rPr lang="en-US" sz="2800" dirty="0" smtClean="0"/>
              <a:t>Initial short-term goal is to publish behavioral health measure/s on “GetBetterMaine” website by January 2015</a:t>
            </a:r>
          </a:p>
          <a:p>
            <a:pPr lvl="1"/>
            <a:r>
              <a:rPr lang="en-US" sz="2400" dirty="0" smtClean="0"/>
              <a:t>Measures that are important to providers and patients/clients</a:t>
            </a:r>
          </a:p>
          <a:p>
            <a:r>
              <a:rPr lang="en-US" sz="2800" dirty="0" smtClean="0"/>
              <a:t>Scope of organizations targeted initially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Behavioral health organizations/practitioners</a:t>
            </a:r>
          </a:p>
          <a:p>
            <a:pPr lvl="1"/>
            <a:r>
              <a:rPr lang="en-US" dirty="0" smtClean="0"/>
              <a:t>Primary Care practices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600" b="1" dirty="0" smtClean="0"/>
              <a:t>Pathways to Excellence Behavioral Health Committee (MHMC)</a:t>
            </a:r>
            <a:endParaRPr lang="en-US" sz="3600" b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6464176"/>
            <a:ext cx="2133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14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443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PTE BH Goals continued: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will we accomplish goals?</a:t>
            </a:r>
          </a:p>
          <a:p>
            <a:r>
              <a:rPr lang="en-US" dirty="0" smtClean="0"/>
              <a:t>Short-term:</a:t>
            </a:r>
          </a:p>
          <a:p>
            <a:pPr lvl="1"/>
            <a:r>
              <a:rPr lang="en-US" dirty="0" smtClean="0"/>
              <a:t>Align with current measurement requirements</a:t>
            </a:r>
          </a:p>
          <a:p>
            <a:pPr lvl="1"/>
            <a:r>
              <a:rPr lang="en-US" dirty="0" smtClean="0"/>
              <a:t>Small number of measures</a:t>
            </a:r>
          </a:p>
          <a:p>
            <a:pPr lvl="1"/>
            <a:r>
              <a:rPr lang="en-US" dirty="0" smtClean="0"/>
              <a:t>Consider initially reporting on ability to measure vs. submitting data/results</a:t>
            </a:r>
          </a:p>
          <a:p>
            <a:r>
              <a:rPr lang="en-US" dirty="0" smtClean="0"/>
              <a:t>Longer-term:</a:t>
            </a:r>
          </a:p>
          <a:p>
            <a:pPr lvl="1"/>
            <a:r>
              <a:rPr lang="en-US" dirty="0" smtClean="0"/>
              <a:t>Balanced set of measures, covering a number of domains of quality; the Triple Aim (care, quality, cost)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6464176"/>
            <a:ext cx="2133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15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539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53938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PTE-BH Measure Timeline</a:t>
            </a:r>
            <a:endParaRPr lang="en-US" sz="36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3276600"/>
            <a:ext cx="7696200" cy="20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62000" y="2362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2400" y="1295400"/>
            <a:ext cx="149099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April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Convene </a:t>
            </a:r>
            <a:br>
              <a:rPr lang="en-US" sz="1400" dirty="0" smtClean="0"/>
            </a:br>
            <a:r>
              <a:rPr lang="en-US" sz="1400" dirty="0" smtClean="0"/>
              <a:t>PTE-BH</a:t>
            </a:r>
            <a:br>
              <a:rPr lang="en-US" sz="1400" dirty="0" smtClean="0"/>
            </a:br>
            <a:r>
              <a:rPr lang="en-US" sz="1400" dirty="0" smtClean="0"/>
              <a:t>Steering Committee</a:t>
            </a:r>
          </a:p>
          <a:p>
            <a:pPr algn="ctr"/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447800" y="3276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57400" y="2362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43200" y="3297382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74472" y="2362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38600" y="32766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00600" y="2362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638800" y="3297382"/>
            <a:ext cx="0" cy="914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43713" y="2362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467600" y="3297382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06557" y="4343400"/>
            <a:ext cx="88248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May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PTE-BH </a:t>
            </a:r>
            <a:br>
              <a:rPr lang="en-US" sz="1600" dirty="0" smtClean="0"/>
            </a:br>
            <a:r>
              <a:rPr lang="en-US" sz="1600" dirty="0" smtClean="0"/>
              <a:t>Meeting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1657771" y="1411535"/>
            <a:ext cx="799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June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PTE-BH</a:t>
            </a:r>
            <a:br>
              <a:rPr lang="en-US" sz="1400" dirty="0" smtClean="0"/>
            </a:br>
            <a:r>
              <a:rPr lang="en-US" sz="1400" dirty="0" smtClean="0"/>
              <a:t>Meeting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2211928" y="4404955"/>
            <a:ext cx="10625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July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PTE-BH</a:t>
            </a:r>
            <a:br>
              <a:rPr lang="en-US" sz="1600" dirty="0" smtClean="0"/>
            </a:br>
            <a:r>
              <a:rPr lang="en-US" sz="1600" dirty="0" smtClean="0"/>
              <a:t>Meeting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590800" y="1496567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August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PTE-BH Meeting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3015233" y="4404955"/>
            <a:ext cx="183092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August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PTE-BH Finalizes </a:t>
            </a:r>
            <a:r>
              <a:rPr lang="en-US" sz="1400" dirty="0" smtClean="0"/>
              <a:t>recommended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BH Measure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3574819" y="1196091"/>
            <a:ext cx="254268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September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BH </a:t>
            </a:r>
            <a:r>
              <a:rPr lang="en-US" sz="1400" dirty="0" smtClean="0"/>
              <a:t>measure goes </a:t>
            </a:r>
            <a:r>
              <a:rPr lang="en-US" sz="1400" dirty="0"/>
              <a:t>b</a:t>
            </a:r>
            <a:r>
              <a:rPr lang="en-US" sz="1400" dirty="0" smtClean="0"/>
              <a:t>efore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the Foundation Board  </a:t>
            </a:r>
            <a:br>
              <a:rPr lang="en-US" sz="1400" dirty="0" smtClean="0"/>
            </a:br>
            <a:r>
              <a:rPr lang="en-US" sz="1400" dirty="0" smtClean="0"/>
              <a:t>and PRS Subcommittee</a:t>
            </a:r>
            <a:br>
              <a:rPr lang="en-US" sz="1400" dirty="0" smtClean="0"/>
            </a:br>
            <a:r>
              <a:rPr lang="en-US" sz="1400" dirty="0" smtClean="0"/>
              <a:t>for </a:t>
            </a:r>
            <a:r>
              <a:rPr lang="en-US" sz="1400" dirty="0" smtClean="0"/>
              <a:t>initial </a:t>
            </a:r>
            <a:r>
              <a:rPr lang="en-US" sz="1400" dirty="0"/>
              <a:t>r</a:t>
            </a:r>
            <a:r>
              <a:rPr lang="en-US" sz="1400" dirty="0" smtClean="0"/>
              <a:t>eview </a:t>
            </a:r>
            <a:r>
              <a:rPr lang="en-US" sz="1400" dirty="0" smtClean="0"/>
              <a:t>and </a:t>
            </a:r>
            <a:r>
              <a:rPr lang="en-US" sz="1400" dirty="0" smtClean="0"/>
              <a:t>feedback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4431750" y="4435733"/>
            <a:ext cx="248337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October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BH </a:t>
            </a:r>
            <a:r>
              <a:rPr lang="en-US" sz="1400" dirty="0"/>
              <a:t>m</a:t>
            </a:r>
            <a:r>
              <a:rPr lang="en-US" sz="1400" dirty="0" smtClean="0"/>
              <a:t>easure approved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by Foundation Board</a:t>
            </a:r>
            <a:br>
              <a:rPr lang="en-US" sz="1400" dirty="0" smtClean="0"/>
            </a:br>
            <a:r>
              <a:rPr lang="en-US" sz="1400" dirty="0" smtClean="0"/>
              <a:t>and SIM Steering Committee</a:t>
            </a:r>
            <a:br>
              <a:rPr lang="en-US" sz="1400" dirty="0" smtClean="0"/>
            </a:br>
            <a:r>
              <a:rPr lang="en-US" sz="1400" b="1" dirty="0" smtClean="0">
                <a:solidFill>
                  <a:srgbClr val="C00000"/>
                </a:solidFill>
              </a:rPr>
              <a:t>SIM DEADLINE OCT. 31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36750" y="1486803"/>
            <a:ext cx="13723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November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PTE-BH Meeting</a:t>
            </a:r>
            <a:endParaRPr lang="en-US" sz="14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8305800" y="2327564"/>
            <a:ext cx="0" cy="914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809127" y="4435733"/>
            <a:ext cx="137236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December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PTE-BH Meeting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7351209" y="884872"/>
            <a:ext cx="179279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January</a:t>
            </a:r>
            <a:b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 smtClean="0"/>
              <a:t>BH Measure </a:t>
            </a:r>
            <a:br>
              <a:rPr lang="en-US" sz="1400" dirty="0" smtClean="0"/>
            </a:br>
            <a:r>
              <a:rPr lang="en-US" sz="1400" dirty="0" smtClean="0"/>
              <a:t>Published to </a:t>
            </a:r>
          </a:p>
          <a:p>
            <a:pPr algn="ctr"/>
            <a:r>
              <a:rPr lang="en-US" sz="1400" dirty="0" smtClean="0"/>
              <a:t>GetBetterMaine</a:t>
            </a:r>
            <a:br>
              <a:rPr lang="en-US" sz="1400" dirty="0" smtClean="0"/>
            </a:br>
            <a:r>
              <a:rPr lang="en-US" sz="1400" dirty="0" smtClean="0"/>
              <a:t>&amp; </a:t>
            </a:r>
            <a:r>
              <a:rPr lang="en-US" sz="1400" dirty="0" smtClean="0"/>
              <a:t>SIM </a:t>
            </a:r>
            <a:r>
              <a:rPr lang="en-US" sz="1400" dirty="0" smtClean="0"/>
              <a:t>Website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b="1" dirty="0" smtClean="0">
                <a:solidFill>
                  <a:srgbClr val="C00000"/>
                </a:solidFill>
              </a:rPr>
              <a:t>SIM DEADLINE JAN </a:t>
            </a:r>
            <a:r>
              <a:rPr lang="en-US" sz="1400" b="1" dirty="0" smtClean="0">
                <a:solidFill>
                  <a:srgbClr val="C00000"/>
                </a:solidFill>
              </a:rPr>
              <a:t>31   2015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6464176"/>
            <a:ext cx="2133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16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1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7724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3600" b="1" dirty="0" smtClean="0"/>
              <a:t>CMMI- Feedback Takeaway’s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1800" b="1" dirty="0" smtClean="0"/>
              <a:t> (partial, not all inclusive)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87977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Maine is leading the nation, yet underselling. Tell your story (meetings*, quarterly reports, use data).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*Leverage sub/committee forums to engage “related” work/s, work that overlaps with SIM funded activities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Share work that is happening at the point of care/provider-patient environment</a:t>
            </a:r>
          </a:p>
          <a:p>
            <a:pPr lvl="1"/>
            <a:r>
              <a:rPr lang="en-US" sz="2400" dirty="0" smtClean="0"/>
              <a:t>HIN presentations at MQC Health Homes Learning Collaborative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6464176"/>
            <a:ext cx="2133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17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Fall Agenda Topics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of this fall’s agenda topics</a:t>
            </a:r>
          </a:p>
          <a:p>
            <a:pPr lvl="1"/>
            <a:r>
              <a:rPr lang="en-US" dirty="0" smtClean="0"/>
              <a:t>Related works?</a:t>
            </a:r>
          </a:p>
          <a:p>
            <a:pPr lvl="1"/>
            <a:r>
              <a:rPr lang="en-US" dirty="0" smtClean="0"/>
              <a:t>Stories to tell?</a:t>
            </a:r>
            <a:endParaRPr lang="en-US" dirty="0"/>
          </a:p>
          <a:p>
            <a:r>
              <a:rPr lang="en-US" dirty="0" smtClean="0"/>
              <a:t>Some items to get started with:</a:t>
            </a:r>
          </a:p>
          <a:p>
            <a:pPr lvl="1"/>
            <a:r>
              <a:rPr lang="en-US" dirty="0" smtClean="0"/>
              <a:t>SIM Project risk’s related to DIS</a:t>
            </a:r>
          </a:p>
          <a:p>
            <a:pPr lvl="1"/>
            <a:r>
              <a:rPr lang="en-US" dirty="0" smtClean="0"/>
              <a:t>Bring in external experts to speak to innovative surrounding 42 CFR</a:t>
            </a:r>
          </a:p>
          <a:p>
            <a:pPr lvl="1"/>
            <a:r>
              <a:rPr lang="en-US" dirty="0" smtClean="0"/>
              <a:t>Bring in external experts to speak to quality measurement approach’s to Behavioral Health using EHR’s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" y="6464176"/>
            <a:ext cx="2133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18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Public Comment &amp; Questions?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Thank you for your participation!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400" y="6324600"/>
            <a:ext cx="2133600" cy="3651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19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14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Data Infrastructure Charge Statement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600" b="1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SIM Data Infrastructure Subcommittee </a:t>
            </a:r>
            <a:r>
              <a:rPr lang="en-US" u="sng" dirty="0"/>
              <a:t>will advise key projects and objectives</a:t>
            </a:r>
            <a:r>
              <a:rPr lang="en-US" dirty="0"/>
              <a:t> within the scope of SIM </a:t>
            </a:r>
            <a:r>
              <a:rPr lang="en-US" u="sng" dirty="0"/>
              <a:t>towards improving</a:t>
            </a:r>
            <a:r>
              <a:rPr lang="en-US" dirty="0"/>
              <a:t> data infrastructure systems and technology across the state of Maine.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Specifically</a:t>
            </a:r>
            <a:r>
              <a:rPr lang="en-US" dirty="0"/>
              <a:t>, advising on technical capabilities related but not limited to </a:t>
            </a:r>
            <a:r>
              <a:rPr lang="en-US" u="sng" dirty="0"/>
              <a:t>data infrastructure investments</a:t>
            </a:r>
            <a:r>
              <a:rPr lang="en-US" dirty="0"/>
              <a:t>, use </a:t>
            </a:r>
            <a:r>
              <a:rPr lang="en-US" u="sng" dirty="0"/>
              <a:t>of national data standards </a:t>
            </a:r>
            <a:r>
              <a:rPr lang="en-US" dirty="0"/>
              <a:t>and clinical and administrative </a:t>
            </a:r>
            <a:r>
              <a:rPr lang="en-US" u="sng" dirty="0"/>
              <a:t>data availability</a:t>
            </a:r>
            <a:r>
              <a:rPr lang="en-US" dirty="0"/>
              <a:t> and </a:t>
            </a:r>
            <a:r>
              <a:rPr lang="en-US" u="sng" dirty="0"/>
              <a:t>interoperability</a:t>
            </a:r>
            <a:r>
              <a:rPr lang="en-US" dirty="0"/>
              <a:t>. The Subcommittee will advise the SIM partners and the Steering Committee on areas of </a:t>
            </a:r>
            <a:r>
              <a:rPr lang="en-US" u="sng" dirty="0"/>
              <a:t>alignment</a:t>
            </a:r>
            <a:r>
              <a:rPr lang="en-US" dirty="0"/>
              <a:t> of SIM data and analytics infrastructure activities with other public and private projects underway across the State</a:t>
            </a:r>
            <a:r>
              <a:rPr lang="en-US" dirty="0" smtClean="0"/>
              <a:t>.</a:t>
            </a:r>
            <a:r>
              <a:rPr lang="en-US" sz="4000" b="1" dirty="0" smtClean="0"/>
              <a:t>”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332258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71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3600" b="1" dirty="0" smtClean="0"/>
              <a:t>Acronyms Used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2400" dirty="0" smtClean="0"/>
              <a:t>MHMC- Maine Health Management Coalition </a:t>
            </a:r>
            <a:r>
              <a:rPr lang="en-US" sz="2400" dirty="0" smtClean="0">
                <a:hlinkClick r:id="rId2" action="ppaction://hlinksldjump"/>
              </a:rPr>
              <a:t>http</a:t>
            </a:r>
            <a:r>
              <a:rPr lang="en-US" sz="2400" dirty="0">
                <a:hlinkClick r:id="rId2" action="ppaction://hlinksldjump"/>
              </a:rPr>
              <a:t>://</a:t>
            </a:r>
            <a:r>
              <a:rPr lang="en-US" sz="2400" dirty="0" smtClean="0">
                <a:hlinkClick r:id="rId2" action="ppaction://hlinksldjump"/>
              </a:rPr>
              <a:t>www.mehmc.org</a:t>
            </a:r>
            <a:endParaRPr lang="en-US" sz="2400" dirty="0" smtClean="0"/>
          </a:p>
          <a:p>
            <a:r>
              <a:rPr lang="en-US" sz="2400" dirty="0" smtClean="0"/>
              <a:t>PTE/BH- Pathways to Excellence Behavioral </a:t>
            </a:r>
            <a:r>
              <a:rPr lang="en-US" sz="2400" dirty="0"/>
              <a:t>Health </a:t>
            </a:r>
            <a:r>
              <a:rPr lang="en-US" sz="2400" dirty="0">
                <a:hlinkClick r:id="rId2" action="ppaction://hlinksldjump"/>
              </a:rPr>
              <a:t>http://www.mehmc.org/providers/pte/</a:t>
            </a:r>
            <a:endParaRPr lang="en-US" sz="2400" dirty="0" smtClean="0"/>
          </a:p>
          <a:p>
            <a:r>
              <a:rPr lang="en-US" sz="2400" dirty="0" smtClean="0"/>
              <a:t>ACO- Accountable Care Organization</a:t>
            </a:r>
          </a:p>
          <a:p>
            <a:r>
              <a:rPr lang="en-US" sz="2400" dirty="0" smtClean="0"/>
              <a:t>BH/MH- Behavioral Health/Mental Health</a:t>
            </a:r>
            <a:endParaRPr lang="en-US" sz="2400" dirty="0"/>
          </a:p>
          <a:p>
            <a:r>
              <a:rPr lang="en-US" sz="2400" dirty="0" smtClean="0"/>
              <a:t>BHH- Behavioral Health Home</a:t>
            </a:r>
          </a:p>
          <a:p>
            <a:r>
              <a:rPr lang="en-US" sz="2400" dirty="0" smtClean="0"/>
              <a:t>CCT- Community Care Team</a:t>
            </a:r>
            <a:endParaRPr lang="en-US" sz="2400" dirty="0"/>
          </a:p>
          <a:p>
            <a:r>
              <a:rPr lang="en-US" sz="2400" dirty="0" smtClean="0"/>
              <a:t>HIE- Health Information Exchange</a:t>
            </a:r>
          </a:p>
          <a:p>
            <a:r>
              <a:rPr lang="en-US" sz="2400" dirty="0" smtClean="0"/>
              <a:t>HIN- HealthInfoNet</a:t>
            </a:r>
          </a:p>
          <a:p>
            <a:r>
              <a:rPr lang="en-US" sz="2400" dirty="0" smtClean="0"/>
              <a:t>HIT- Health Information Technology</a:t>
            </a:r>
          </a:p>
          <a:p>
            <a:r>
              <a:rPr lang="en-US" sz="2400" dirty="0" smtClean="0"/>
              <a:t>PHI- Protected Health Information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646513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Agenda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485036"/>
              </p:ext>
            </p:extLst>
          </p:nvPr>
        </p:nvGraphicFramePr>
        <p:xfrm>
          <a:off x="457200" y="1524001"/>
          <a:ext cx="8077200" cy="4829884"/>
        </p:xfrm>
        <a:graphic>
          <a:graphicData uri="http://schemas.openxmlformats.org/drawingml/2006/table">
            <a:tbl>
              <a:tblPr firstRow="1" firstCol="1" bandRow="1"/>
              <a:tblGrid>
                <a:gridCol w="4800600"/>
                <a:gridCol w="2362200"/>
                <a:gridCol w="914400"/>
              </a:tblGrid>
              <a:tr h="380999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Introductions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 Sendze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6858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10 min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2.    Review </a:t>
                      </a: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and adoption of minutes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 Sendze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 </a:t>
                      </a: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min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27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3.    Maine Health Management </a:t>
                      </a: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Coalition (MHMC)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00100" marR="0" lvl="1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Partner update on Data related projects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5720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Michael DeLorenzo, Ph.D.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 of Health 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Analytics (MHMC)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30 min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815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4.    </a:t>
                      </a: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Project </a:t>
                      </a: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Updates: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marR="0" lvl="1" indent="-28575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HIE statistics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marR="0" lvl="1" indent="-28575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Behavioral 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Health HIT 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Initiative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SIM HIE Notifications Project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742950" marR="0" lvl="1" indent="-28575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b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Pathways to Excellence (PTE) Behavioral Health Committee Update</a:t>
                      </a:r>
                      <a:endParaRPr lang="en-US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 Sendze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 b="1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</a:rPr>
                        <a:t>Patti Ross,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Pathways to Excellence Behavioral Health Director (MHMC)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30 min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259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5.   CMMI Feedback from Steering Committee </a:t>
                      </a:r>
                      <a:r>
                        <a:rPr lang="en-US" sz="1200" b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en-US" sz="1200" b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May</a:t>
                      </a:r>
                      <a:r>
                        <a:rPr lang="en-US" sz="1200" b="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2</a:t>
                      </a:r>
                      <a:r>
                        <a:rPr lang="en-US" sz="1200" b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r>
                        <a:rPr lang="en-US" sz="1200" b="0" baseline="300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th</a:t>
                      </a:r>
                      <a:r>
                        <a:rPr lang="en-US" sz="1200" b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)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00100" marR="0" lvl="1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Statewide reform in Maine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00100" marR="0" lvl="1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Subcommittee scope, </a:t>
                      </a:r>
                      <a:r>
                        <a:rPr lang="en-US" sz="1600" u="sng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input for fall </a:t>
                      </a:r>
                      <a:r>
                        <a:rPr lang="en-US" sz="1600" u="sng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agendas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Katie;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Each </a:t>
                      </a: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member will be asked to </a:t>
                      </a: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contribute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30 </a:t>
                      </a: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min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2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6.   Interested Parties; Public Comment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Katie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 min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" y="6400800"/>
            <a:ext cx="2133600" cy="365125"/>
          </a:xfrm>
        </p:spPr>
        <p:txBody>
          <a:bodyPr/>
          <a:lstStyle/>
          <a:p>
            <a:pPr algn="l">
              <a:defRPr/>
            </a:pPr>
            <a:fld id="{73679BF1-BE57-8F43-9D09-2437A43B963D}" type="slidenum">
              <a:rPr lang="en-US" b="1" smtClean="0">
                <a:solidFill>
                  <a:schemeClr val="bg1">
                    <a:lumMod val="50000"/>
                  </a:schemeClr>
                </a:solidFill>
              </a:rPr>
              <a:pPr algn="l">
                <a:defRPr/>
              </a:pPr>
              <a:t>4</a:t>
            </a:fld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159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Agenda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Primary Meeting Goals: </a:t>
            </a:r>
            <a:endParaRPr lang="en-US" dirty="0"/>
          </a:p>
          <a:p>
            <a:pPr marL="914400" lvl="1" indent="-514350">
              <a:buAutoNum type="arabicParenR"/>
            </a:pPr>
            <a:r>
              <a:rPr lang="en-US" dirty="0" smtClean="0"/>
              <a:t>Present </a:t>
            </a:r>
            <a:r>
              <a:rPr lang="en-US" dirty="0"/>
              <a:t>Maine Health Management Coalition data </a:t>
            </a:r>
            <a:r>
              <a:rPr lang="en-US" dirty="0" smtClean="0"/>
              <a:t>project &amp; status</a:t>
            </a:r>
            <a:endParaRPr lang="en-US" dirty="0"/>
          </a:p>
          <a:p>
            <a:pPr marL="914400" lvl="1" indent="-514350">
              <a:buAutoNum type="arabicParenR"/>
            </a:pPr>
            <a:r>
              <a:rPr lang="en-US" dirty="0" smtClean="0"/>
              <a:t>Present </a:t>
            </a:r>
            <a:r>
              <a:rPr lang="en-US" dirty="0"/>
              <a:t>project </a:t>
            </a:r>
            <a:r>
              <a:rPr lang="en-US" dirty="0" smtClean="0"/>
              <a:t>updates; HIE statistics, MaineCare HIE Notifications, BH </a:t>
            </a:r>
            <a:r>
              <a:rPr lang="en-US" dirty="0"/>
              <a:t>HIT </a:t>
            </a:r>
            <a:r>
              <a:rPr lang="en-US" dirty="0" smtClean="0"/>
              <a:t>initiative, PTE BH Committee (MHMC)</a:t>
            </a:r>
            <a:endParaRPr lang="en-US" dirty="0"/>
          </a:p>
          <a:p>
            <a:pPr marL="914400" lvl="1" indent="-514350">
              <a:buAutoNum type="arabicParenR"/>
            </a:pPr>
            <a:r>
              <a:rPr lang="en-US" dirty="0" smtClean="0"/>
              <a:t>Provide some feedback </a:t>
            </a:r>
            <a:r>
              <a:rPr lang="en-US" dirty="0"/>
              <a:t>from Center for Medicare &amp; Medicaid Innovation (CMMI) visit </a:t>
            </a:r>
          </a:p>
          <a:p>
            <a:pPr marL="914400" lvl="1" indent="-514350">
              <a:buAutoNum type="arabicParenR"/>
            </a:pPr>
            <a:r>
              <a:rPr lang="en-US" dirty="0" smtClean="0"/>
              <a:t>Plan </a:t>
            </a:r>
            <a:r>
              <a:rPr lang="en-US" dirty="0"/>
              <a:t>meeting topics for the Fall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397823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396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600" b="1" dirty="0"/>
              <a:t>Maine</a:t>
            </a:r>
            <a:r>
              <a:rPr lang="en-US" sz="3600" b="1" dirty="0" smtClean="0"/>
              <a:t> Health Management Coalition- SIM Partner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Presentation, see PDF Attachment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642950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9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572000" y="1213128"/>
            <a:ext cx="444305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b="1" dirty="0" smtClean="0">
                <a:solidFill>
                  <a:prstClr val="black"/>
                </a:solidFill>
              </a:rPr>
              <a:t>Current </a:t>
            </a:r>
            <a:r>
              <a:rPr lang="en-US" sz="2400" b="1" dirty="0">
                <a:solidFill>
                  <a:prstClr val="black"/>
                </a:solidFill>
              </a:rPr>
              <a:t>map available at www.hinfonet.org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34 </a:t>
            </a:r>
            <a:r>
              <a:rPr lang="en-US" sz="2400" dirty="0"/>
              <a:t>of </a:t>
            </a:r>
            <a:r>
              <a:rPr lang="en-US" sz="2400" dirty="0" smtClean="0"/>
              <a:t>37 hospitals (all under contract to connect in 2014)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34 FQHC sites</a:t>
            </a:r>
            <a:endParaRPr lang="en-US" sz="2400" dirty="0"/>
          </a:p>
          <a:p>
            <a:pPr marL="285750" indent="-285750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400+ </a:t>
            </a:r>
            <a:r>
              <a:rPr lang="en-US" sz="2400" dirty="0"/>
              <a:t>a</a:t>
            </a:r>
            <a:r>
              <a:rPr lang="en-US" sz="2400" dirty="0" smtClean="0"/>
              <a:t>mbulatory sites including </a:t>
            </a:r>
            <a:r>
              <a:rPr lang="en-US" sz="2400" dirty="0"/>
              <a:t>physician </a:t>
            </a:r>
            <a:r>
              <a:rPr lang="en-US" sz="2400" dirty="0" smtClean="0"/>
              <a:t>practices behavioral </a:t>
            </a:r>
            <a:r>
              <a:rPr lang="en-US" sz="2400" dirty="0"/>
              <a:t>health and </a:t>
            </a:r>
            <a:r>
              <a:rPr lang="en-US" sz="2400" dirty="0" smtClean="0"/>
              <a:t>long </a:t>
            </a:r>
            <a:r>
              <a:rPr lang="en-US" sz="2400" dirty="0"/>
              <a:t>term </a:t>
            </a:r>
            <a:r>
              <a:rPr lang="en-US" sz="2400" dirty="0" smtClean="0"/>
              <a:t>care facilities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Map sort filters: </a:t>
            </a:r>
            <a:endParaRPr lang="en-US" sz="2000" dirty="0"/>
          </a:p>
        </p:txBody>
      </p:sp>
      <p:pic>
        <p:nvPicPr>
          <p:cNvPr id="4" name="Picture 3" descr="Screen Shot 2014-03-12 at 7.30.20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0"/>
          <a:stretch/>
        </p:blipFill>
        <p:spPr>
          <a:xfrm>
            <a:off x="152400" y="990600"/>
            <a:ext cx="4114800" cy="5588287"/>
          </a:xfrm>
          <a:prstGeom prst="rect">
            <a:avLst/>
          </a:prstGeom>
        </p:spPr>
      </p:pic>
      <p:pic>
        <p:nvPicPr>
          <p:cNvPr id="5" name="Picture 4" descr="Screen Shot 2014-03-12 at 7.34.29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75"/>
          <a:stretch/>
        </p:blipFill>
        <p:spPr>
          <a:xfrm>
            <a:off x="4826000" y="5677210"/>
            <a:ext cx="3556000" cy="660400"/>
          </a:xfrm>
          <a:prstGeom prst="rect">
            <a:avLst/>
          </a:prstGeom>
        </p:spPr>
      </p:pic>
      <p:pic>
        <p:nvPicPr>
          <p:cNvPr id="9" name="Picture 8" descr="Screen Shot 2014-03-12 at 7.34.29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97"/>
          <a:stretch/>
        </p:blipFill>
        <p:spPr>
          <a:xfrm>
            <a:off x="4876800" y="5181600"/>
            <a:ext cx="4138250" cy="60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b="1" dirty="0"/>
              <a:t>Health Information Exchange Status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600" y="60198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www.hinfonet.org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152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013516-D33C-4AD9-AA21-18F8F8400992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2647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64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0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HIE </a:t>
            </a:r>
            <a:r>
              <a:rPr lang="en-US" sz="3600" b="1" dirty="0" smtClean="0"/>
              <a:t>Population</a:t>
            </a:r>
            <a:r>
              <a:rPr lang="en-US" sz="3600" dirty="0" smtClean="0"/>
              <a:t> Statistics </a:t>
            </a:r>
            <a:br>
              <a:rPr lang="en-US" sz="3600" dirty="0" smtClean="0"/>
            </a:br>
            <a:r>
              <a:rPr lang="en-US" sz="3600" dirty="0" smtClean="0"/>
              <a:t>As of April 31,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343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800" b="1" dirty="0" smtClean="0"/>
              <a:t>1,326,691</a:t>
            </a:r>
            <a:r>
              <a:rPr lang="en-US" sz="2800" dirty="0" smtClean="0"/>
              <a:t> lives in the HealthInfoNet database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800" b="1" dirty="0" smtClean="0"/>
              <a:t>1,174,795</a:t>
            </a:r>
            <a:r>
              <a:rPr lang="en-US" sz="2800" dirty="0" smtClean="0"/>
              <a:t> Maine residents have clinical data in the exchange (88% of Maine’s resident population)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800" b="1" dirty="0" smtClean="0"/>
              <a:t>15,450</a:t>
            </a:r>
            <a:r>
              <a:rPr lang="en-US" sz="2800" dirty="0" smtClean="0"/>
              <a:t> individuals have opted out (1.2%)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800" b="1" dirty="0" smtClean="0"/>
              <a:t>2,049</a:t>
            </a:r>
            <a:r>
              <a:rPr lang="en-US" sz="2800" dirty="0" smtClean="0"/>
              <a:t> Maine clinicians and support staff are active (measured monthly) users of the exchange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800" b="1" dirty="0" smtClean="0"/>
              <a:t>60% </a:t>
            </a:r>
            <a:r>
              <a:rPr lang="en-US" sz="2800" dirty="0" smtClean="0"/>
              <a:t>of active users accessed the exchange in April, 2014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152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013516-D33C-4AD9-AA21-18F8F840099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2647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647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7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HIE Operating Statistics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As of April 31,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4125"/>
            <a:ext cx="8610600" cy="3886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000" b="1" dirty="0" smtClean="0"/>
              <a:t>Over 13 Million </a:t>
            </a:r>
            <a:r>
              <a:rPr lang="en-US" sz="2000" dirty="0" smtClean="0"/>
              <a:t>inbound </a:t>
            </a:r>
            <a:r>
              <a:rPr lang="en-US" sz="2000" dirty="0"/>
              <a:t>messages are received by HealthInfoNet each </a:t>
            </a:r>
            <a:r>
              <a:rPr lang="en-US" sz="2000" dirty="0" smtClean="0"/>
              <a:t>month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000" b="1" dirty="0" smtClean="0"/>
              <a:t>157,820</a:t>
            </a:r>
            <a:r>
              <a:rPr lang="en-US" sz="2000" dirty="0" smtClean="0"/>
              <a:t> patient clinical messages sent monthly in support of ACO organizations in Maine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000" b="1" dirty="0" smtClean="0"/>
              <a:t>61,088</a:t>
            </a:r>
            <a:r>
              <a:rPr lang="en-US" sz="2000" dirty="0" smtClean="0"/>
              <a:t> data transmissions sent monthly to Maine CDC in support of Electronic Lab Reporting, Syndromic Surveillance and Immunization Reporting (Meaningful Use Measures) 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000" b="1" dirty="0" smtClean="0"/>
              <a:t>21,164 </a:t>
            </a:r>
            <a:r>
              <a:rPr lang="en-US" sz="2000" dirty="0"/>
              <a:t>p</a:t>
            </a:r>
            <a:r>
              <a:rPr lang="en-US" sz="2000" dirty="0" smtClean="0"/>
              <a:t>atient </a:t>
            </a:r>
            <a:r>
              <a:rPr lang="en-US" sz="2000" dirty="0"/>
              <a:t>l</a:t>
            </a:r>
            <a:r>
              <a:rPr lang="en-US" sz="2000" dirty="0" smtClean="0"/>
              <a:t>ookups performed each month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000" b="1" dirty="0"/>
              <a:t>9,800</a:t>
            </a:r>
            <a:r>
              <a:rPr lang="en-US" sz="2000" dirty="0"/>
              <a:t> Continuity of Care Documents (CCD) sent monthly for discrete data integration into EHR applications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Over </a:t>
            </a:r>
            <a:r>
              <a:rPr lang="en-US" sz="2000" b="1" dirty="0" smtClean="0"/>
              <a:t>8,000</a:t>
            </a:r>
            <a:r>
              <a:rPr lang="en-US" sz="2000" dirty="0" smtClean="0"/>
              <a:t> real </a:t>
            </a:r>
            <a:r>
              <a:rPr lang="en-US" sz="2000" dirty="0"/>
              <a:t>t</a:t>
            </a:r>
            <a:r>
              <a:rPr lang="en-US" sz="2000" dirty="0" smtClean="0"/>
              <a:t>ime </a:t>
            </a:r>
            <a:r>
              <a:rPr lang="en-US" sz="2000" dirty="0"/>
              <a:t>n</a:t>
            </a:r>
            <a:r>
              <a:rPr lang="en-US" sz="2000" dirty="0" smtClean="0"/>
              <a:t>otifications sent each month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The HealthInfoNet Central Data Repository (CDR) is </a:t>
            </a:r>
            <a:r>
              <a:rPr lang="en-US" sz="2000" b="1" dirty="0" smtClean="0"/>
              <a:t>2.34 TB</a:t>
            </a:r>
            <a:r>
              <a:rPr lang="en-US" sz="2000" dirty="0" smtClean="0"/>
              <a:t> in size and is growing at </a:t>
            </a:r>
            <a:r>
              <a:rPr lang="en-US" sz="2000" b="1" dirty="0" smtClean="0"/>
              <a:t>4 GB </a:t>
            </a:r>
            <a:r>
              <a:rPr lang="en-US" sz="2000" dirty="0" smtClean="0"/>
              <a:t>a day 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152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013516-D33C-4AD9-AA21-18F8F840099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2647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647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9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InfoNet and HBI">
  <a:themeElements>
    <a:clrScheme name="HIN">
      <a:dk1>
        <a:srgbClr val="004B8D"/>
      </a:dk1>
      <a:lt1>
        <a:srgbClr val="004B8D"/>
      </a:lt1>
      <a:dk2>
        <a:srgbClr val="008576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I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ealthInfoNet">
  <a:themeElements>
    <a:clrScheme name="HIN Colors">
      <a:dk1>
        <a:srgbClr val="004B8D"/>
      </a:dk1>
      <a:lt1>
        <a:srgbClr val="004B8D"/>
      </a:lt1>
      <a:dk2>
        <a:srgbClr val="004B8D"/>
      </a:dk2>
      <a:lt2>
        <a:srgbClr val="004B8D"/>
      </a:lt2>
      <a:accent1>
        <a:srgbClr val="E99417"/>
      </a:accent1>
      <a:accent2>
        <a:srgbClr val="E0A17B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8576"/>
      </a:hlink>
      <a:folHlink>
        <a:srgbClr val="502651"/>
      </a:folHlink>
    </a:clrScheme>
    <a:fontScheme name="HI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HealthInfoNet and HBI.pot</Template>
  <TotalTime>1083</TotalTime>
  <Words>1208</Words>
  <Application>Microsoft Office PowerPoint</Application>
  <PresentationFormat>On-screen Show (4:3)</PresentationFormat>
  <Paragraphs>254</Paragraphs>
  <Slides>19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HealthInfoNet and HBI</vt:lpstr>
      <vt:lpstr>HealthInfoNet</vt:lpstr>
      <vt:lpstr>Data Infrastructure Subcommittee</vt:lpstr>
      <vt:lpstr>Data Infrastructure Charge Statement</vt:lpstr>
      <vt:lpstr>Acronyms Used</vt:lpstr>
      <vt:lpstr>Agenda</vt:lpstr>
      <vt:lpstr>Agenda</vt:lpstr>
      <vt:lpstr>Maine Health Management Coalition- SIM Partner</vt:lpstr>
      <vt:lpstr>Health Information Exchange Status</vt:lpstr>
      <vt:lpstr>HIE Population Statistics  As of April 31, 2014</vt:lpstr>
      <vt:lpstr>HIE Operating Statistics  As of April 31, 2014</vt:lpstr>
      <vt:lpstr>SIM Project Updates</vt:lpstr>
      <vt:lpstr>Currently Contracted BH HIT Participants</vt:lpstr>
      <vt:lpstr>SIM BH HIT Initiative Milestones and Payments</vt:lpstr>
      <vt:lpstr>HIN’s MaineCare HIE Notification Project</vt:lpstr>
      <vt:lpstr>Pathways to Excellence Behavioral Health Committee (MHMC)</vt:lpstr>
      <vt:lpstr>PTE BH Goals continued:</vt:lpstr>
      <vt:lpstr>PowerPoint Presentation</vt:lpstr>
      <vt:lpstr>CMMI- Feedback Takeaway’s  (partial, not all inclusive)</vt:lpstr>
      <vt:lpstr>Fall Agenda Topics</vt:lpstr>
      <vt:lpstr>Public Comment &amp; Questions?</vt:lpstr>
    </vt:vector>
  </TitlesOfParts>
  <Company>HealthInfoNet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Landry</dc:creator>
  <cp:lastModifiedBy>Katie Sendze</cp:lastModifiedBy>
  <cp:revision>50</cp:revision>
  <dcterms:created xsi:type="dcterms:W3CDTF">2010-09-22T19:49:26Z</dcterms:created>
  <dcterms:modified xsi:type="dcterms:W3CDTF">2014-06-04T12:45:18Z</dcterms:modified>
</cp:coreProperties>
</file>